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78" r:id="rId5"/>
    <p:sldId id="27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Final%20Chart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Final%20Chart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Final%20Chart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Final%20Chart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US"/>
              <a:t>Police Officers vs. Murders</a:t>
            </a:r>
          </a:p>
        </c:rich>
      </c:tx>
      <c:layout>
        <c:manualLayout>
          <c:xMode val="edge"/>
          <c:yMode val="edge"/>
          <c:x val="0.36148148148148102"/>
          <c:y val="1.96078431372549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9659985683607734E-2"/>
          <c:y val="0.11392348683687266"/>
          <c:w val="0.694814814814815"/>
          <c:h val="0.77124183006535896"/>
        </c:manualLayout>
      </c:layout>
      <c:scatterChart>
        <c:scatterStyle val="lineMarker"/>
        <c:varyColors val="0"/>
        <c:ser>
          <c:idx val="0"/>
          <c:order val="0"/>
          <c:tx>
            <c:strRef>
              <c:f>'[Final Chart Data.xlsx]Sheet1'!$N$1</c:f>
              <c:strCache>
                <c:ptCount val="1"/>
                <c:pt idx="0">
                  <c:v>Los Angeles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63AAFE"/>
              </a:solidFill>
              <a:ln>
                <a:solidFill>
                  <a:srgbClr val="63AAFE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00CCFF"/>
                </a:solidFill>
                <a:prstDash val="solid"/>
              </a:ln>
            </c:spPr>
            <c:trendlineType val="linear"/>
            <c:forward val="250"/>
            <c:backward val="250"/>
            <c:dispRSqr val="0"/>
            <c:dispEq val="0"/>
          </c:trendline>
          <c:xVal>
            <c:numRef>
              <c:f>'[Final Chart Data.xlsx]Sheet1'!$B$2:$B$12</c:f>
              <c:numCache>
                <c:formatCode>General</c:formatCode>
                <c:ptCount val="11"/>
                <c:pt idx="0">
                  <c:v>328.19</c:v>
                </c:pt>
                <c:pt idx="1">
                  <c:v>320.5</c:v>
                </c:pt>
                <c:pt idx="2">
                  <c:v>323.13</c:v>
                </c:pt>
                <c:pt idx="3">
                  <c:v>381.78</c:v>
                </c:pt>
                <c:pt idx="4">
                  <c:v>337.38</c:v>
                </c:pt>
                <c:pt idx="5">
                  <c:v>327.3</c:v>
                </c:pt>
                <c:pt idx="6">
                  <c:v>335.8</c:v>
                </c:pt>
                <c:pt idx="7">
                  <c:v>332.49</c:v>
                </c:pt>
                <c:pt idx="8">
                  <c:v>337.79</c:v>
                </c:pt>
                <c:pt idx="9">
                  <c:v>342.84</c:v>
                </c:pt>
                <c:pt idx="10">
                  <c:v>331.99</c:v>
                </c:pt>
              </c:numCache>
            </c:numRef>
          </c:xVal>
          <c:yVal>
            <c:numRef>
              <c:f>'[Final Chart Data.xlsx]Sheet1'!$N$2:$N$12</c:f>
              <c:numCache>
                <c:formatCode>General</c:formatCode>
                <c:ptCount val="11"/>
                <c:pt idx="0">
                  <c:v>14.8</c:v>
                </c:pt>
                <c:pt idx="1">
                  <c:v>15.6</c:v>
                </c:pt>
                <c:pt idx="2">
                  <c:v>17.100000000000001</c:v>
                </c:pt>
                <c:pt idx="3">
                  <c:v>13.4</c:v>
                </c:pt>
                <c:pt idx="4">
                  <c:v>13.4</c:v>
                </c:pt>
                <c:pt idx="5">
                  <c:v>12.6</c:v>
                </c:pt>
                <c:pt idx="6">
                  <c:v>12.4</c:v>
                </c:pt>
                <c:pt idx="7">
                  <c:v>10.199999999999999</c:v>
                </c:pt>
                <c:pt idx="8">
                  <c:v>10</c:v>
                </c:pt>
                <c:pt idx="9">
                  <c:v>8.1</c:v>
                </c:pt>
                <c:pt idx="10">
                  <c:v>7.6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'[Final Chart Data.xlsx]Sheet1'!$O$1</c:f>
              <c:strCache>
                <c:ptCount val="1"/>
                <c:pt idx="0">
                  <c:v>Chicago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DD2D32"/>
              </a:solidFill>
              <a:ln>
                <a:solidFill>
                  <a:srgbClr val="DD2D32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DD0806"/>
                </a:solidFill>
                <a:prstDash val="solid"/>
              </a:ln>
            </c:spPr>
            <c:trendlineType val="linear"/>
            <c:forward val="125"/>
            <c:backward val="125"/>
            <c:dispRSqr val="0"/>
            <c:dispEq val="0"/>
          </c:trendline>
          <c:xVal>
            <c:numRef>
              <c:f>'[Final Chart Data.xlsx]Sheet1'!$C$2:$C$12</c:f>
              <c:numCache>
                <c:formatCode>General</c:formatCode>
                <c:ptCount val="11"/>
                <c:pt idx="0">
                  <c:v>524.61</c:v>
                </c:pt>
                <c:pt idx="1">
                  <c:v>520.41999999999996</c:v>
                </c:pt>
                <c:pt idx="2">
                  <c:v>518.24</c:v>
                </c:pt>
                <c:pt idx="3">
                  <c:v>515.53</c:v>
                </c:pt>
                <c:pt idx="4">
                  <c:v>502.81</c:v>
                </c:pt>
                <c:pt idx="5">
                  <c:v>511.3</c:v>
                </c:pt>
                <c:pt idx="6">
                  <c:v>523.52</c:v>
                </c:pt>
                <c:pt idx="7">
                  <c:v>524.22</c:v>
                </c:pt>
                <c:pt idx="8">
                  <c:v>505.67</c:v>
                </c:pt>
                <c:pt idx="9">
                  <c:v>490.09</c:v>
                </c:pt>
                <c:pt idx="10">
                  <c:v>469.99</c:v>
                </c:pt>
              </c:numCache>
            </c:numRef>
          </c:xVal>
          <c:yVal>
            <c:numRef>
              <c:f>'[Final Chart Data.xlsx]Sheet1'!$O$2:$O$12</c:f>
              <c:numCache>
                <c:formatCode>General</c:formatCode>
                <c:ptCount val="11"/>
                <c:pt idx="0">
                  <c:v>21.7</c:v>
                </c:pt>
                <c:pt idx="1">
                  <c:v>23</c:v>
                </c:pt>
                <c:pt idx="2">
                  <c:v>22.4</c:v>
                </c:pt>
                <c:pt idx="3">
                  <c:v>22.6</c:v>
                </c:pt>
                <c:pt idx="4">
                  <c:v>15.6</c:v>
                </c:pt>
                <c:pt idx="5">
                  <c:v>15.6</c:v>
                </c:pt>
                <c:pt idx="6">
                  <c:v>16.399999999999999</c:v>
                </c:pt>
                <c:pt idx="7">
                  <c:v>15.6</c:v>
                </c:pt>
                <c:pt idx="8">
                  <c:v>18</c:v>
                </c:pt>
                <c:pt idx="9">
                  <c:v>16.100000000000001</c:v>
                </c:pt>
                <c:pt idx="10">
                  <c:v>15.2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'[Final Chart Data.xlsx]Sheet1'!$P$1</c:f>
              <c:strCache>
                <c:ptCount val="1"/>
                <c:pt idx="0">
                  <c:v>Houston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58C"/>
              </a:solidFill>
              <a:ln>
                <a:solidFill>
                  <a:srgbClr val="FFF58C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FCF305"/>
                </a:solidFill>
                <a:prstDash val="solid"/>
              </a:ln>
            </c:spPr>
            <c:trendlineType val="linear"/>
            <c:forward val="200"/>
            <c:backward val="200"/>
            <c:dispRSqr val="0"/>
            <c:dispEq val="0"/>
          </c:trendline>
          <c:xVal>
            <c:numRef>
              <c:f>'[Final Chart Data.xlsx]Sheet1'!$D$2:$D$12</c:f>
              <c:numCache>
                <c:formatCode>General</c:formatCode>
                <c:ptCount val="11"/>
                <c:pt idx="0">
                  <c:v>368.59</c:v>
                </c:pt>
                <c:pt idx="1">
                  <c:v>359.62</c:v>
                </c:pt>
                <c:pt idx="2">
                  <c:v>352.04</c:v>
                </c:pt>
                <c:pt idx="3">
                  <c:v>334.85</c:v>
                </c:pt>
                <c:pt idx="4">
                  <c:v>305.93</c:v>
                </c:pt>
                <c:pt idx="5">
                  <c:v>290.29000000000002</c:v>
                </c:pt>
                <c:pt idx="6">
                  <c:v>286.87</c:v>
                </c:pt>
                <c:pt idx="7">
                  <c:v>292.14</c:v>
                </c:pt>
                <c:pt idx="8">
                  <c:v>301.49</c:v>
                </c:pt>
                <c:pt idx="9">
                  <c:v>313.97000000000003</c:v>
                </c:pt>
                <c:pt idx="10">
                  <c:v>309.27</c:v>
                </c:pt>
              </c:numCache>
            </c:numRef>
          </c:xVal>
          <c:yVal>
            <c:numRef>
              <c:f>'[Final Chart Data.xlsx]Sheet1'!$P$2:$P$12</c:f>
              <c:numCache>
                <c:formatCode>General</c:formatCode>
                <c:ptCount val="11"/>
                <c:pt idx="0">
                  <c:v>12</c:v>
                </c:pt>
                <c:pt idx="1">
                  <c:v>13.4</c:v>
                </c:pt>
                <c:pt idx="2">
                  <c:v>12.5</c:v>
                </c:pt>
                <c:pt idx="3">
                  <c:v>13.6</c:v>
                </c:pt>
                <c:pt idx="4">
                  <c:v>13.3</c:v>
                </c:pt>
                <c:pt idx="5">
                  <c:v>16.3</c:v>
                </c:pt>
                <c:pt idx="6">
                  <c:v>18.2</c:v>
                </c:pt>
                <c:pt idx="7">
                  <c:v>16.2</c:v>
                </c:pt>
                <c:pt idx="8">
                  <c:v>13.1</c:v>
                </c:pt>
                <c:pt idx="9">
                  <c:v>12.6</c:v>
                </c:pt>
                <c:pt idx="10">
                  <c:v>11.8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'[Final Chart Data.xlsx]Sheet1'!$Q$1</c:f>
              <c:strCache>
                <c:ptCount val="1"/>
                <c:pt idx="0">
                  <c:v>Detroit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5"/>
            <c:spPr>
              <a:noFill/>
              <a:ln>
                <a:solidFill>
                  <a:srgbClr val="4EE257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4EE257"/>
                </a:solidFill>
                <a:prstDash val="solid"/>
              </a:ln>
            </c:spPr>
            <c:trendlineType val="linear"/>
            <c:forward val="200"/>
            <c:backward val="200"/>
            <c:dispRSqr val="0"/>
            <c:dispEq val="0"/>
          </c:trendline>
          <c:xVal>
            <c:numRef>
              <c:f>'[Final Chart Data.xlsx]Sheet1'!$E$2:$E$12</c:f>
              <c:numCache>
                <c:formatCode>General</c:formatCode>
                <c:ptCount val="11"/>
                <c:pt idx="0">
                  <c:v>523.42999999999995</c:v>
                </c:pt>
                <c:pt idx="1">
                  <c:v>517.66</c:v>
                </c:pt>
                <c:pt idx="2">
                  <c:v>501.25</c:v>
                </c:pt>
                <c:pt idx="3">
                  <c:v>473.3</c:v>
                </c:pt>
                <c:pt idx="4">
                  <c:v>499.13</c:v>
                </c:pt>
                <c:pt idx="5">
                  <c:v>401.13</c:v>
                </c:pt>
                <c:pt idx="6">
                  <c:v>381.89</c:v>
                </c:pt>
                <c:pt idx="7">
                  <c:v>395.25</c:v>
                </c:pt>
                <c:pt idx="8">
                  <c:v>372.66</c:v>
                </c:pt>
                <c:pt idx="9">
                  <c:v>360.29</c:v>
                </c:pt>
                <c:pt idx="10">
                  <c:v>356.89</c:v>
                </c:pt>
              </c:numCache>
            </c:numRef>
          </c:xVal>
          <c:yVal>
            <c:numRef>
              <c:f>'[Final Chart Data.xlsx]Sheet1'!$Q$2:$Q$12</c:f>
              <c:numCache>
                <c:formatCode>General</c:formatCode>
                <c:ptCount val="11"/>
                <c:pt idx="0">
                  <c:v>40.700000000000003</c:v>
                </c:pt>
                <c:pt idx="1">
                  <c:v>41.3</c:v>
                </c:pt>
                <c:pt idx="2">
                  <c:v>41.8</c:v>
                </c:pt>
                <c:pt idx="3">
                  <c:v>39.4</c:v>
                </c:pt>
                <c:pt idx="4">
                  <c:v>42.1</c:v>
                </c:pt>
                <c:pt idx="5">
                  <c:v>39.299999999999997</c:v>
                </c:pt>
                <c:pt idx="6">
                  <c:v>47.3</c:v>
                </c:pt>
                <c:pt idx="7">
                  <c:v>45.8</c:v>
                </c:pt>
                <c:pt idx="8">
                  <c:v>33.799999999999997</c:v>
                </c:pt>
                <c:pt idx="9">
                  <c:v>40.200000000000003</c:v>
                </c:pt>
                <c:pt idx="10">
                  <c:v>34.5</c:v>
                </c:pt>
              </c:numCache>
            </c:numRef>
          </c:yVal>
          <c:smooth val="0"/>
        </c:ser>
        <c:ser>
          <c:idx val="4"/>
          <c:order val="4"/>
          <c:tx>
            <c:v>New York</c:v>
          </c:tx>
          <c:spPr>
            <a:ln w="28575">
              <a:noFill/>
            </a:ln>
          </c:spPr>
          <c:marker>
            <c:symbol val="star"/>
            <c:size val="5"/>
            <c:spPr>
              <a:noFill/>
              <a:ln>
                <a:solidFill>
                  <a:srgbClr val="6711FF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333399"/>
                </a:solidFill>
                <a:prstDash val="solid"/>
              </a:ln>
            </c:spPr>
            <c:trendlineType val="linear"/>
            <c:forward val="50"/>
            <c:backward val="250"/>
            <c:dispRSqr val="0"/>
            <c:dispEq val="0"/>
          </c:trendline>
          <c:xVal>
            <c:numRef>
              <c:f>'[Final Chart Data.xlsx]Sheet1'!$A$2:$A$12</c:f>
              <c:numCache>
                <c:formatCode>General</c:formatCode>
                <c:ptCount val="11"/>
                <c:pt idx="0">
                  <c:v>691.27</c:v>
                </c:pt>
                <c:pt idx="1">
                  <c:v>697.1</c:v>
                </c:pt>
                <c:pt idx="2">
                  <c:v>664.47</c:v>
                </c:pt>
                <c:pt idx="3">
                  <c:v>518.39</c:v>
                </c:pt>
                <c:pt idx="4">
                  <c:v>640.58000000000004</c:v>
                </c:pt>
                <c:pt idx="5">
                  <c:v>645.67999999999995</c:v>
                </c:pt>
                <c:pt idx="6">
                  <c:v>648.11</c:v>
                </c:pt>
                <c:pt idx="7">
                  <c:v>647.97</c:v>
                </c:pt>
                <c:pt idx="8">
                  <c:v>595.13</c:v>
                </c:pt>
                <c:pt idx="9">
                  <c:v>603.36</c:v>
                </c:pt>
                <c:pt idx="10">
                  <c:v>600.62</c:v>
                </c:pt>
              </c:numCache>
            </c:numRef>
          </c:xVal>
          <c:yVal>
            <c:numRef>
              <c:f>'[Final Chart Data.xlsx]Sheet1'!$M$2:$M$12</c:f>
              <c:numCache>
                <c:formatCode>General</c:formatCode>
                <c:ptCount val="11"/>
                <c:pt idx="0">
                  <c:v>8.6999999999999993</c:v>
                </c:pt>
                <c:pt idx="1">
                  <c:v>8.1999999999999993</c:v>
                </c:pt>
                <c:pt idx="2">
                  <c:v>7.3</c:v>
                </c:pt>
                <c:pt idx="3">
                  <c:v>7.4</c:v>
                </c:pt>
                <c:pt idx="4">
                  <c:v>7</c:v>
                </c:pt>
                <c:pt idx="5">
                  <c:v>6.6</c:v>
                </c:pt>
                <c:pt idx="6">
                  <c:v>7.3</c:v>
                </c:pt>
                <c:pt idx="7">
                  <c:v>6</c:v>
                </c:pt>
                <c:pt idx="8">
                  <c:v>6.3</c:v>
                </c:pt>
                <c:pt idx="9">
                  <c:v>5.6</c:v>
                </c:pt>
                <c:pt idx="10">
                  <c:v>6.4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56896"/>
        <c:axId val="8070272"/>
      </c:scatterChart>
      <c:valAx>
        <c:axId val="8256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Law Enforcement Employees (per 100,000 citizens)</a:t>
                </a:r>
              </a:p>
            </c:rich>
          </c:tx>
          <c:layout>
            <c:manualLayout>
              <c:xMode val="edge"/>
              <c:yMode val="edge"/>
              <c:x val="0.2"/>
              <c:y val="0.943355119825707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070272"/>
        <c:crosses val="autoZero"/>
        <c:crossBetween val="midCat"/>
      </c:valAx>
      <c:valAx>
        <c:axId val="807027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Murders (per 100,000 citizens)</a:t>
                </a:r>
              </a:p>
            </c:rich>
          </c:tx>
          <c:layout>
            <c:manualLayout>
              <c:xMode val="edge"/>
              <c:yMode val="edge"/>
              <c:x val="1.3333333333333299E-2"/>
              <c:y val="0.311546840958606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256896"/>
        <c:crosses val="autoZero"/>
        <c:crossBetween val="midCat"/>
      </c:valAx>
      <c:spPr>
        <a:solidFill>
          <a:srgbClr val="CDCDCD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703703703703699"/>
          <c:y val="0.355119825708061"/>
          <c:w val="0.19851851851851801"/>
          <c:h val="0.30718954248365998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US"/>
              <a:t>Police Officers vs. Rapes</a:t>
            </a:r>
          </a:p>
        </c:rich>
      </c:tx>
      <c:layout>
        <c:manualLayout>
          <c:xMode val="edge"/>
          <c:yMode val="edge"/>
          <c:x val="0.37185185185185199"/>
          <c:y val="1.96078431372549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962962962962905E-2"/>
          <c:y val="0.122004357298475"/>
          <c:w val="0.68444444444444397"/>
          <c:h val="0.77124183006535896"/>
        </c:manualLayout>
      </c:layout>
      <c:scatterChart>
        <c:scatterStyle val="lineMarker"/>
        <c:varyColors val="0"/>
        <c:ser>
          <c:idx val="0"/>
          <c:order val="0"/>
          <c:tx>
            <c:strRef>
              <c:f>'[Final Chart Data.xlsx]Sheet1'!$T$1</c:f>
              <c:strCache>
                <c:ptCount val="1"/>
                <c:pt idx="0">
                  <c:v>Los Angeles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63AAFE"/>
              </a:solidFill>
              <a:ln>
                <a:solidFill>
                  <a:srgbClr val="63AAFE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00CCFF"/>
                </a:solidFill>
                <a:prstDash val="solid"/>
              </a:ln>
            </c:spPr>
            <c:trendlineType val="linear"/>
            <c:forward val="125"/>
            <c:backward val="125"/>
            <c:dispRSqr val="0"/>
            <c:dispEq val="0"/>
          </c:trendline>
          <c:xVal>
            <c:numRef>
              <c:f>'[Final Chart Data.xlsx]Sheet1'!$B$2:$B$12</c:f>
              <c:numCache>
                <c:formatCode>General</c:formatCode>
                <c:ptCount val="11"/>
                <c:pt idx="0">
                  <c:v>328.19</c:v>
                </c:pt>
                <c:pt idx="1">
                  <c:v>320.5</c:v>
                </c:pt>
                <c:pt idx="2">
                  <c:v>323.13</c:v>
                </c:pt>
                <c:pt idx="3">
                  <c:v>381.78</c:v>
                </c:pt>
                <c:pt idx="4">
                  <c:v>337.38</c:v>
                </c:pt>
                <c:pt idx="5">
                  <c:v>327.3</c:v>
                </c:pt>
                <c:pt idx="6">
                  <c:v>335.8</c:v>
                </c:pt>
                <c:pt idx="7">
                  <c:v>332.49</c:v>
                </c:pt>
                <c:pt idx="8">
                  <c:v>337.79</c:v>
                </c:pt>
                <c:pt idx="9">
                  <c:v>342.84</c:v>
                </c:pt>
                <c:pt idx="10">
                  <c:v>331.99</c:v>
                </c:pt>
              </c:numCache>
            </c:numRef>
          </c:xVal>
          <c:yVal>
            <c:numRef>
              <c:f>'[Final Chart Data.xlsx]Sheet1'!$T$2:$T$12</c:f>
              <c:numCache>
                <c:formatCode>General</c:formatCode>
                <c:ptCount val="11"/>
                <c:pt idx="0">
                  <c:v>39.299999999999997</c:v>
                </c:pt>
                <c:pt idx="1">
                  <c:v>37.4</c:v>
                </c:pt>
                <c:pt idx="2">
                  <c:v>36.9</c:v>
                </c:pt>
                <c:pt idx="3">
                  <c:v>31.9</c:v>
                </c:pt>
                <c:pt idx="4">
                  <c:v>29.3</c:v>
                </c:pt>
                <c:pt idx="5">
                  <c:v>28.5</c:v>
                </c:pt>
                <c:pt idx="6">
                  <c:v>27.3</c:v>
                </c:pt>
                <c:pt idx="7">
                  <c:v>25.9</c:v>
                </c:pt>
                <c:pt idx="8">
                  <c:v>24.6</c:v>
                </c:pt>
                <c:pt idx="9">
                  <c:v>23.5</c:v>
                </c:pt>
                <c:pt idx="10">
                  <c:v>24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'[Final Chart Data.xlsx]Sheet1'!$U$1</c:f>
              <c:strCache>
                <c:ptCount val="1"/>
                <c:pt idx="0">
                  <c:v>Chicago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DD2D32"/>
              </a:solidFill>
              <a:ln>
                <a:solidFill>
                  <a:srgbClr val="DD2D32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DD0806"/>
                </a:solidFill>
                <a:prstDash val="solid"/>
              </a:ln>
            </c:spPr>
            <c:trendlineType val="linear"/>
            <c:forward val="75"/>
            <c:backward val="75"/>
            <c:dispRSqr val="0"/>
            <c:dispEq val="0"/>
          </c:trendline>
          <c:xVal>
            <c:numRef>
              <c:f>'[Final Chart Data.xlsx]Sheet1'!$C$2:$C$12</c:f>
              <c:numCache>
                <c:formatCode>General</c:formatCode>
                <c:ptCount val="11"/>
                <c:pt idx="0">
                  <c:v>524.61</c:v>
                </c:pt>
                <c:pt idx="1">
                  <c:v>520.41999999999996</c:v>
                </c:pt>
                <c:pt idx="2">
                  <c:v>518.24</c:v>
                </c:pt>
                <c:pt idx="3">
                  <c:v>515.53</c:v>
                </c:pt>
                <c:pt idx="4">
                  <c:v>502.81</c:v>
                </c:pt>
                <c:pt idx="5">
                  <c:v>511.3</c:v>
                </c:pt>
                <c:pt idx="6">
                  <c:v>523.52</c:v>
                </c:pt>
                <c:pt idx="7">
                  <c:v>524.22</c:v>
                </c:pt>
                <c:pt idx="8">
                  <c:v>505.67</c:v>
                </c:pt>
                <c:pt idx="9">
                  <c:v>490.09</c:v>
                </c:pt>
                <c:pt idx="10">
                  <c:v>469.99</c:v>
                </c:pt>
              </c:numCache>
            </c:numRef>
          </c:xVal>
          <c:yVal>
            <c:numRef>
              <c:f>'[Final Chart Data.xlsx]Sheet1'!$U$2:$U$12</c:f>
              <c:numCache>
                <c:formatCode>General</c:formatCode>
                <c:ptCount val="11"/>
                <c:pt idx="0">
                  <c:v>77.2</c:v>
                </c:pt>
                <c:pt idx="1">
                  <c:v>68.2</c:v>
                </c:pt>
                <c:pt idx="2">
                  <c:v>67.8</c:v>
                </c:pt>
                <c:pt idx="3">
                  <c:v>70.099999999999994</c:v>
                </c:pt>
                <c:pt idx="4">
                  <c:v>61.2</c:v>
                </c:pt>
                <c:pt idx="5">
                  <c:v>56.5</c:v>
                </c:pt>
                <c:pt idx="6">
                  <c:v>53.6</c:v>
                </c:pt>
                <c:pt idx="7">
                  <c:v>56.2</c:v>
                </c:pt>
                <c:pt idx="8">
                  <c:v>55.3</c:v>
                </c:pt>
                <c:pt idx="9">
                  <c:v>50.4</c:v>
                </c:pt>
                <c:pt idx="10">
                  <c:v>49.8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'[Final Chart Data.xlsx]Sheet1'!$V$1</c:f>
              <c:strCache>
                <c:ptCount val="1"/>
                <c:pt idx="0">
                  <c:v>Houston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58C"/>
              </a:solidFill>
              <a:ln>
                <a:solidFill>
                  <a:srgbClr val="FFF58C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FCF305"/>
                </a:solidFill>
                <a:prstDash val="solid"/>
              </a:ln>
            </c:spPr>
            <c:trendlineType val="linear"/>
            <c:forward val="150"/>
            <c:backward val="150"/>
            <c:dispRSqr val="0"/>
            <c:dispEq val="0"/>
          </c:trendline>
          <c:xVal>
            <c:numRef>
              <c:f>'[Final Chart Data.xlsx]Sheet1'!$D$2:$D$12</c:f>
              <c:numCache>
                <c:formatCode>General</c:formatCode>
                <c:ptCount val="11"/>
                <c:pt idx="0">
                  <c:v>368.59</c:v>
                </c:pt>
                <c:pt idx="1">
                  <c:v>359.62</c:v>
                </c:pt>
                <c:pt idx="2">
                  <c:v>352.04</c:v>
                </c:pt>
                <c:pt idx="3">
                  <c:v>334.85</c:v>
                </c:pt>
                <c:pt idx="4">
                  <c:v>305.93</c:v>
                </c:pt>
                <c:pt idx="5">
                  <c:v>290.29000000000002</c:v>
                </c:pt>
                <c:pt idx="6">
                  <c:v>286.87</c:v>
                </c:pt>
                <c:pt idx="7">
                  <c:v>292.14</c:v>
                </c:pt>
                <c:pt idx="8">
                  <c:v>301.49</c:v>
                </c:pt>
                <c:pt idx="9">
                  <c:v>313.97000000000003</c:v>
                </c:pt>
                <c:pt idx="10">
                  <c:v>309.27</c:v>
                </c:pt>
              </c:numCache>
            </c:numRef>
          </c:xVal>
          <c:yVal>
            <c:numRef>
              <c:f>'[Final Chart Data.xlsx]Sheet1'!$V$2:$V$12</c:f>
              <c:numCache>
                <c:formatCode>General</c:formatCode>
                <c:ptCount val="11"/>
                <c:pt idx="0">
                  <c:v>42.3</c:v>
                </c:pt>
                <c:pt idx="1">
                  <c:v>47.3</c:v>
                </c:pt>
                <c:pt idx="2">
                  <c:v>43.7</c:v>
                </c:pt>
                <c:pt idx="3">
                  <c:v>37.6</c:v>
                </c:pt>
                <c:pt idx="4">
                  <c:v>44.4</c:v>
                </c:pt>
                <c:pt idx="5">
                  <c:v>42.6</c:v>
                </c:pt>
                <c:pt idx="6">
                  <c:v>41.2</c:v>
                </c:pt>
                <c:pt idx="7">
                  <c:v>32</c:v>
                </c:pt>
                <c:pt idx="8">
                  <c:v>33.5</c:v>
                </c:pt>
                <c:pt idx="9">
                  <c:v>36.200000000000003</c:v>
                </c:pt>
                <c:pt idx="10">
                  <c:v>31.2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'[Final Chart Data.xlsx]Sheet1'!$W$1</c:f>
              <c:strCache>
                <c:ptCount val="1"/>
                <c:pt idx="0">
                  <c:v>Detroit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5"/>
            <c:spPr>
              <a:noFill/>
              <a:ln>
                <a:solidFill>
                  <a:srgbClr val="4EE257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4EE257"/>
                </a:solidFill>
                <a:prstDash val="solid"/>
              </a:ln>
            </c:spPr>
            <c:trendlineType val="linear"/>
            <c:forward val="75"/>
            <c:backward val="75"/>
            <c:dispRSqr val="0"/>
            <c:dispEq val="0"/>
          </c:trendline>
          <c:xVal>
            <c:numRef>
              <c:f>'[Final Chart Data.xlsx]Sheet1'!$E$2:$E$12</c:f>
              <c:numCache>
                <c:formatCode>General</c:formatCode>
                <c:ptCount val="11"/>
                <c:pt idx="0">
                  <c:v>523.42999999999995</c:v>
                </c:pt>
                <c:pt idx="1">
                  <c:v>517.66</c:v>
                </c:pt>
                <c:pt idx="2">
                  <c:v>501.25</c:v>
                </c:pt>
                <c:pt idx="3">
                  <c:v>473.3</c:v>
                </c:pt>
                <c:pt idx="4">
                  <c:v>499.13</c:v>
                </c:pt>
                <c:pt idx="5">
                  <c:v>401.13</c:v>
                </c:pt>
                <c:pt idx="6">
                  <c:v>381.89</c:v>
                </c:pt>
                <c:pt idx="7">
                  <c:v>395.25</c:v>
                </c:pt>
                <c:pt idx="8">
                  <c:v>372.66</c:v>
                </c:pt>
                <c:pt idx="9">
                  <c:v>360.29</c:v>
                </c:pt>
                <c:pt idx="10">
                  <c:v>356.89</c:v>
                </c:pt>
              </c:numCache>
            </c:numRef>
          </c:xVal>
          <c:yVal>
            <c:numRef>
              <c:f>'[Final Chart Data.xlsx]Sheet1'!$W$2:$W$12</c:f>
              <c:numCache>
                <c:formatCode>General</c:formatCode>
                <c:ptCount val="11"/>
                <c:pt idx="0">
                  <c:v>83.4</c:v>
                </c:pt>
                <c:pt idx="1">
                  <c:v>68.2</c:v>
                </c:pt>
                <c:pt idx="2">
                  <c:v>73.599999999999994</c:v>
                </c:pt>
                <c:pt idx="3">
                  <c:v>87.7</c:v>
                </c:pt>
                <c:pt idx="4">
                  <c:v>78.5</c:v>
                </c:pt>
                <c:pt idx="5">
                  <c:v>65.400000000000006</c:v>
                </c:pt>
                <c:pt idx="6">
                  <c:v>67</c:v>
                </c:pt>
                <c:pt idx="7">
                  <c:v>39.6</c:v>
                </c:pt>
                <c:pt idx="8">
                  <c:v>36.4</c:v>
                </c:pt>
                <c:pt idx="9">
                  <c:v>36.9</c:v>
                </c:pt>
                <c:pt idx="10">
                  <c:v>45</c:v>
                </c:pt>
              </c:numCache>
            </c:numRef>
          </c:yVal>
          <c:smooth val="0"/>
        </c:ser>
        <c:ser>
          <c:idx val="4"/>
          <c:order val="4"/>
          <c:tx>
            <c:v>New York</c:v>
          </c:tx>
          <c:spPr>
            <a:ln w="28575">
              <a:noFill/>
            </a:ln>
          </c:spPr>
          <c:marker>
            <c:symbol val="star"/>
            <c:size val="5"/>
            <c:spPr>
              <a:noFill/>
              <a:ln>
                <a:solidFill>
                  <a:srgbClr val="6711FF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4600A5"/>
                </a:solidFill>
                <a:prstDash val="solid"/>
              </a:ln>
            </c:spPr>
            <c:trendlineType val="linear"/>
            <c:forward val="25"/>
            <c:backward val="100"/>
            <c:dispRSqr val="0"/>
            <c:dispEq val="0"/>
          </c:trendline>
          <c:xVal>
            <c:numRef>
              <c:f>'[Final Chart Data.xlsx]Sheet1'!$A$2:$A$12</c:f>
              <c:numCache>
                <c:formatCode>General</c:formatCode>
                <c:ptCount val="11"/>
                <c:pt idx="0">
                  <c:v>691.27</c:v>
                </c:pt>
                <c:pt idx="1">
                  <c:v>697.1</c:v>
                </c:pt>
                <c:pt idx="2">
                  <c:v>664.47</c:v>
                </c:pt>
                <c:pt idx="3">
                  <c:v>518.39</c:v>
                </c:pt>
                <c:pt idx="4">
                  <c:v>640.58000000000004</c:v>
                </c:pt>
                <c:pt idx="5">
                  <c:v>645.67999999999995</c:v>
                </c:pt>
                <c:pt idx="6">
                  <c:v>648.11</c:v>
                </c:pt>
                <c:pt idx="7">
                  <c:v>647.97</c:v>
                </c:pt>
                <c:pt idx="8">
                  <c:v>595.13</c:v>
                </c:pt>
                <c:pt idx="9">
                  <c:v>603.36</c:v>
                </c:pt>
                <c:pt idx="10">
                  <c:v>600.62</c:v>
                </c:pt>
              </c:numCache>
            </c:numRef>
          </c:xVal>
          <c:yVal>
            <c:numRef>
              <c:f>'[Final Chart Data.xlsx]Sheet1'!$S$2:$S$12</c:f>
              <c:numCache>
                <c:formatCode>General</c:formatCode>
                <c:ptCount val="11"/>
                <c:pt idx="0">
                  <c:v>21</c:v>
                </c:pt>
                <c:pt idx="1">
                  <c:v>20.3</c:v>
                </c:pt>
                <c:pt idx="2">
                  <c:v>20.9</c:v>
                </c:pt>
                <c:pt idx="3">
                  <c:v>19.899999999999999</c:v>
                </c:pt>
                <c:pt idx="4">
                  <c:v>17.600000000000001</c:v>
                </c:pt>
                <c:pt idx="5">
                  <c:v>17.399999999999999</c:v>
                </c:pt>
                <c:pt idx="6">
                  <c:v>13.1</c:v>
                </c:pt>
                <c:pt idx="7">
                  <c:v>10.6</c:v>
                </c:pt>
                <c:pt idx="8">
                  <c:v>10.7</c:v>
                </c:pt>
                <c:pt idx="9">
                  <c:v>9.9</c:v>
                </c:pt>
                <c:pt idx="10">
                  <c:v>12.4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35808"/>
        <c:axId val="8137728"/>
      </c:scatterChart>
      <c:valAx>
        <c:axId val="8135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Law Enforcement Employees (per 100,000 citizens)</a:t>
                </a:r>
              </a:p>
            </c:rich>
          </c:tx>
          <c:layout>
            <c:manualLayout>
              <c:xMode val="edge"/>
              <c:yMode val="edge"/>
              <c:x val="0.20592592592592601"/>
              <c:y val="0.943355119825707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137728"/>
        <c:crosses val="autoZero"/>
        <c:crossBetween val="midCat"/>
      </c:valAx>
      <c:valAx>
        <c:axId val="81377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Rapes (per 100,000 citizens)</a:t>
                </a:r>
              </a:p>
            </c:rich>
          </c:tx>
          <c:layout>
            <c:manualLayout>
              <c:xMode val="edge"/>
              <c:yMode val="edge"/>
              <c:x val="1.3333333333333299E-2"/>
              <c:y val="0.324618736383442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135808"/>
        <c:crosses val="autoZero"/>
        <c:crossBetween val="midCat"/>
      </c:valAx>
      <c:spPr>
        <a:solidFill>
          <a:srgbClr val="CDCDCD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703703703703699"/>
          <c:y val="0.355119825708061"/>
          <c:w val="0.19851851851851801"/>
          <c:h val="0.30718954248365998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US"/>
              <a:t>Police Officers vs. Robberies</a:t>
            </a:r>
          </a:p>
        </c:rich>
      </c:tx>
      <c:layout>
        <c:manualLayout>
          <c:xMode val="edge"/>
          <c:yMode val="edge"/>
          <c:x val="0.35259259259259301"/>
          <c:y val="1.96078431372549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962962962962905E-2"/>
          <c:y val="0.122004357298475"/>
          <c:w val="0.68444444444444397"/>
          <c:h val="0.77124183006535896"/>
        </c:manualLayout>
      </c:layout>
      <c:scatterChart>
        <c:scatterStyle val="lineMarker"/>
        <c:varyColors val="0"/>
        <c:ser>
          <c:idx val="0"/>
          <c:order val="0"/>
          <c:tx>
            <c:strRef>
              <c:f>'[Final Chart Data.xlsx]Sheet1'!$Z$1</c:f>
              <c:strCache>
                <c:ptCount val="1"/>
                <c:pt idx="0">
                  <c:v>Los Angeles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63AAFE"/>
              </a:solidFill>
              <a:ln>
                <a:solidFill>
                  <a:srgbClr val="63AAFE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00CCFF"/>
                </a:solidFill>
                <a:prstDash val="solid"/>
              </a:ln>
            </c:spPr>
            <c:trendlineType val="linear"/>
            <c:forward val="125"/>
            <c:backward val="125"/>
            <c:dispRSqr val="0"/>
            <c:dispEq val="0"/>
          </c:trendline>
          <c:xVal>
            <c:numRef>
              <c:f>'[Final Chart Data.xlsx]Sheet1'!$B$2:$B$12</c:f>
              <c:numCache>
                <c:formatCode>General</c:formatCode>
                <c:ptCount val="11"/>
                <c:pt idx="0">
                  <c:v>328.19</c:v>
                </c:pt>
                <c:pt idx="1">
                  <c:v>320.5</c:v>
                </c:pt>
                <c:pt idx="2">
                  <c:v>323.13</c:v>
                </c:pt>
                <c:pt idx="3">
                  <c:v>381.78</c:v>
                </c:pt>
                <c:pt idx="4">
                  <c:v>337.38</c:v>
                </c:pt>
                <c:pt idx="5">
                  <c:v>327.3</c:v>
                </c:pt>
                <c:pt idx="6">
                  <c:v>335.8</c:v>
                </c:pt>
                <c:pt idx="7">
                  <c:v>332.49</c:v>
                </c:pt>
                <c:pt idx="8">
                  <c:v>337.79</c:v>
                </c:pt>
                <c:pt idx="9">
                  <c:v>342.84</c:v>
                </c:pt>
                <c:pt idx="10">
                  <c:v>331.99</c:v>
                </c:pt>
              </c:numCache>
            </c:numRef>
          </c:xVal>
          <c:yVal>
            <c:numRef>
              <c:f>'[Final Chart Data.xlsx]Sheet1'!$Z$2:$Z$12</c:f>
              <c:numCache>
                <c:formatCode>General</c:formatCode>
                <c:ptCount val="11"/>
                <c:pt idx="0">
                  <c:v>418.2</c:v>
                </c:pt>
                <c:pt idx="1">
                  <c:v>456.1</c:v>
                </c:pt>
                <c:pt idx="2">
                  <c:v>448.9</c:v>
                </c:pt>
                <c:pt idx="3">
                  <c:v>431.8</c:v>
                </c:pt>
                <c:pt idx="4">
                  <c:v>367</c:v>
                </c:pt>
                <c:pt idx="5">
                  <c:v>356.4</c:v>
                </c:pt>
                <c:pt idx="6">
                  <c:v>370</c:v>
                </c:pt>
                <c:pt idx="7">
                  <c:v>348.3</c:v>
                </c:pt>
                <c:pt idx="8">
                  <c:v>348.5</c:v>
                </c:pt>
                <c:pt idx="9">
                  <c:v>317.39999999999998</c:v>
                </c:pt>
                <c:pt idx="10">
                  <c:v>284.39999999999998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'[Final Chart Data.xlsx]Sheet1'!$AA$1</c:f>
              <c:strCache>
                <c:ptCount val="1"/>
                <c:pt idx="0">
                  <c:v>Chicago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DD2D32"/>
              </a:solidFill>
              <a:ln>
                <a:solidFill>
                  <a:srgbClr val="DD2D32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DD0806"/>
                </a:solidFill>
                <a:prstDash val="solid"/>
              </a:ln>
            </c:spPr>
            <c:trendlineType val="linear"/>
            <c:forward val="60"/>
            <c:backward val="60"/>
            <c:dispRSqr val="0"/>
            <c:dispEq val="0"/>
          </c:trendline>
          <c:xVal>
            <c:numRef>
              <c:f>'[Final Chart Data.xlsx]Sheet1'!$C$2:$C$12</c:f>
              <c:numCache>
                <c:formatCode>General</c:formatCode>
                <c:ptCount val="11"/>
                <c:pt idx="0">
                  <c:v>524.61</c:v>
                </c:pt>
                <c:pt idx="1">
                  <c:v>520.41999999999996</c:v>
                </c:pt>
                <c:pt idx="2">
                  <c:v>518.24</c:v>
                </c:pt>
                <c:pt idx="3">
                  <c:v>515.53</c:v>
                </c:pt>
                <c:pt idx="4">
                  <c:v>502.81</c:v>
                </c:pt>
                <c:pt idx="5">
                  <c:v>511.3</c:v>
                </c:pt>
                <c:pt idx="6">
                  <c:v>523.52</c:v>
                </c:pt>
                <c:pt idx="7">
                  <c:v>524.22</c:v>
                </c:pt>
                <c:pt idx="8">
                  <c:v>505.67</c:v>
                </c:pt>
                <c:pt idx="9">
                  <c:v>490.09</c:v>
                </c:pt>
                <c:pt idx="10">
                  <c:v>469.99</c:v>
                </c:pt>
              </c:numCache>
            </c:numRef>
          </c:xVal>
          <c:yVal>
            <c:numRef>
              <c:f>'[Final Chart Data.xlsx]Sheet1'!$AA$2:$AA$12</c:f>
              <c:numCache>
                <c:formatCode>General</c:formatCode>
                <c:ptCount val="11"/>
                <c:pt idx="0">
                  <c:v>671.6</c:v>
                </c:pt>
                <c:pt idx="1">
                  <c:v>637.9</c:v>
                </c:pt>
                <c:pt idx="2">
                  <c:v>639.9</c:v>
                </c:pt>
                <c:pt idx="3">
                  <c:v>642</c:v>
                </c:pt>
                <c:pt idx="4">
                  <c:v>556.4</c:v>
                </c:pt>
                <c:pt idx="5">
                  <c:v>557.6</c:v>
                </c:pt>
                <c:pt idx="6">
                  <c:v>558</c:v>
                </c:pt>
                <c:pt idx="7">
                  <c:v>544</c:v>
                </c:pt>
                <c:pt idx="8">
                  <c:v>587</c:v>
                </c:pt>
                <c:pt idx="9">
                  <c:v>556.70000000000005</c:v>
                </c:pt>
                <c:pt idx="10">
                  <c:v>501.6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'[Final Chart Data.xlsx]Sheet1'!$AB$1</c:f>
              <c:strCache>
                <c:ptCount val="1"/>
                <c:pt idx="0">
                  <c:v>Houston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58C"/>
              </a:solidFill>
              <a:ln>
                <a:solidFill>
                  <a:srgbClr val="FFF58C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FCF305"/>
                </a:solidFill>
                <a:prstDash val="solid"/>
              </a:ln>
            </c:spPr>
            <c:trendlineType val="linear"/>
            <c:forward val="125"/>
            <c:backward val="80"/>
            <c:dispRSqr val="0"/>
            <c:dispEq val="0"/>
          </c:trendline>
          <c:xVal>
            <c:numRef>
              <c:f>'[Final Chart Data.xlsx]Sheet1'!$D$2:$D$12</c:f>
              <c:numCache>
                <c:formatCode>General</c:formatCode>
                <c:ptCount val="11"/>
                <c:pt idx="0">
                  <c:v>368.59</c:v>
                </c:pt>
                <c:pt idx="1">
                  <c:v>359.62</c:v>
                </c:pt>
                <c:pt idx="2">
                  <c:v>352.04</c:v>
                </c:pt>
                <c:pt idx="3">
                  <c:v>334.85</c:v>
                </c:pt>
                <c:pt idx="4">
                  <c:v>305.93</c:v>
                </c:pt>
                <c:pt idx="5">
                  <c:v>290.29000000000002</c:v>
                </c:pt>
                <c:pt idx="6">
                  <c:v>286.87</c:v>
                </c:pt>
                <c:pt idx="7">
                  <c:v>292.14</c:v>
                </c:pt>
                <c:pt idx="8">
                  <c:v>301.49</c:v>
                </c:pt>
                <c:pt idx="9">
                  <c:v>313.97000000000003</c:v>
                </c:pt>
                <c:pt idx="10">
                  <c:v>309.27</c:v>
                </c:pt>
              </c:numCache>
            </c:numRef>
          </c:xVal>
          <c:yVal>
            <c:numRef>
              <c:f>'[Final Chart Data.xlsx]Sheet1'!$AB$2:$AB$12</c:f>
              <c:numCache>
                <c:formatCode>General</c:formatCode>
                <c:ptCount val="11"/>
                <c:pt idx="0">
                  <c:v>429.9</c:v>
                </c:pt>
                <c:pt idx="1">
                  <c:v>496.6</c:v>
                </c:pt>
                <c:pt idx="2">
                  <c:v>549.5</c:v>
                </c:pt>
                <c:pt idx="3">
                  <c:v>538.20000000000005</c:v>
                </c:pt>
                <c:pt idx="4">
                  <c:v>498.3</c:v>
                </c:pt>
                <c:pt idx="5">
                  <c:v>544</c:v>
                </c:pt>
                <c:pt idx="6">
                  <c:v>548.29999999999995</c:v>
                </c:pt>
                <c:pt idx="7">
                  <c:v>529.1</c:v>
                </c:pt>
                <c:pt idx="8">
                  <c:v>473.6</c:v>
                </c:pt>
                <c:pt idx="9">
                  <c:v>499.9</c:v>
                </c:pt>
                <c:pt idx="10">
                  <c:v>414.3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'[Final Chart Data.xlsx]Sheet1'!$AC$1</c:f>
              <c:strCache>
                <c:ptCount val="1"/>
                <c:pt idx="0">
                  <c:v>Detroit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5"/>
            <c:spPr>
              <a:noFill/>
              <a:ln>
                <a:solidFill>
                  <a:srgbClr val="4EE257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4EE257"/>
                </a:solidFill>
                <a:prstDash val="solid"/>
              </a:ln>
            </c:spPr>
            <c:trendlineType val="linear"/>
            <c:forward val="115"/>
            <c:backward val="115"/>
            <c:dispRSqr val="0"/>
            <c:dispEq val="0"/>
          </c:trendline>
          <c:xVal>
            <c:numRef>
              <c:f>'[Final Chart Data.xlsx]Sheet1'!$E$2:$E$12</c:f>
              <c:numCache>
                <c:formatCode>General</c:formatCode>
                <c:ptCount val="11"/>
                <c:pt idx="0">
                  <c:v>523.42999999999995</c:v>
                </c:pt>
                <c:pt idx="1">
                  <c:v>517.66</c:v>
                </c:pt>
                <c:pt idx="2">
                  <c:v>501.25</c:v>
                </c:pt>
                <c:pt idx="3">
                  <c:v>473.3</c:v>
                </c:pt>
                <c:pt idx="4">
                  <c:v>499.13</c:v>
                </c:pt>
                <c:pt idx="5">
                  <c:v>401.13</c:v>
                </c:pt>
                <c:pt idx="6">
                  <c:v>381.89</c:v>
                </c:pt>
                <c:pt idx="7">
                  <c:v>395.25</c:v>
                </c:pt>
                <c:pt idx="8">
                  <c:v>372.66</c:v>
                </c:pt>
                <c:pt idx="9">
                  <c:v>360.29</c:v>
                </c:pt>
                <c:pt idx="10">
                  <c:v>356.89</c:v>
                </c:pt>
              </c:numCache>
            </c:numRef>
          </c:xVal>
          <c:yVal>
            <c:numRef>
              <c:f>'[Final Chart Data.xlsx]Sheet1'!$AC$2:$AC$12</c:f>
              <c:numCache>
                <c:formatCode>General</c:formatCode>
                <c:ptCount val="11"/>
                <c:pt idx="0">
                  <c:v>809.1</c:v>
                </c:pt>
                <c:pt idx="1">
                  <c:v>742</c:v>
                </c:pt>
                <c:pt idx="2">
                  <c:v>653.6</c:v>
                </c:pt>
                <c:pt idx="3">
                  <c:v>627</c:v>
                </c:pt>
                <c:pt idx="4">
                  <c:v>596.20000000000005</c:v>
                </c:pt>
                <c:pt idx="5">
                  <c:v>757</c:v>
                </c:pt>
                <c:pt idx="6">
                  <c:v>818.6</c:v>
                </c:pt>
                <c:pt idx="7">
                  <c:v>763.7</c:v>
                </c:pt>
                <c:pt idx="8">
                  <c:v>675.1</c:v>
                </c:pt>
                <c:pt idx="9">
                  <c:v>650.9</c:v>
                </c:pt>
                <c:pt idx="10">
                  <c:v>615.70000000000005</c:v>
                </c:pt>
              </c:numCache>
            </c:numRef>
          </c:yVal>
          <c:smooth val="0"/>
        </c:ser>
        <c:ser>
          <c:idx val="4"/>
          <c:order val="4"/>
          <c:tx>
            <c:v>New York</c:v>
          </c:tx>
          <c:spPr>
            <a:ln w="28575">
              <a:noFill/>
            </a:ln>
          </c:spPr>
          <c:marker>
            <c:symbol val="star"/>
            <c:size val="5"/>
            <c:spPr>
              <a:noFill/>
              <a:ln>
                <a:solidFill>
                  <a:srgbClr val="6711FF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4600A5"/>
                </a:solidFill>
                <a:prstDash val="solid"/>
              </a:ln>
            </c:spPr>
            <c:trendlineType val="linear"/>
            <c:forward val="40"/>
            <c:backward val="125"/>
            <c:dispRSqr val="0"/>
            <c:dispEq val="0"/>
          </c:trendline>
          <c:xVal>
            <c:numRef>
              <c:f>'[Final Chart Data.xlsx]Sheet1'!$A$2:$A$12</c:f>
              <c:numCache>
                <c:formatCode>General</c:formatCode>
                <c:ptCount val="11"/>
                <c:pt idx="0">
                  <c:v>691.27</c:v>
                </c:pt>
                <c:pt idx="1">
                  <c:v>697.1</c:v>
                </c:pt>
                <c:pt idx="2">
                  <c:v>664.47</c:v>
                </c:pt>
                <c:pt idx="3">
                  <c:v>518.39</c:v>
                </c:pt>
                <c:pt idx="4">
                  <c:v>640.58000000000004</c:v>
                </c:pt>
                <c:pt idx="5">
                  <c:v>645.67999999999995</c:v>
                </c:pt>
                <c:pt idx="6">
                  <c:v>648.11</c:v>
                </c:pt>
                <c:pt idx="7">
                  <c:v>647.97</c:v>
                </c:pt>
                <c:pt idx="8">
                  <c:v>595.13</c:v>
                </c:pt>
                <c:pt idx="9">
                  <c:v>603.36</c:v>
                </c:pt>
                <c:pt idx="10">
                  <c:v>600.62</c:v>
                </c:pt>
              </c:numCache>
            </c:numRef>
          </c:xVal>
          <c:yVal>
            <c:numRef>
              <c:f>'[Final Chart Data.xlsx]Sheet1'!$Y$2:$Y$12</c:f>
              <c:numCache>
                <c:formatCode>General</c:formatCode>
                <c:ptCount val="11"/>
                <c:pt idx="0">
                  <c:v>420.3</c:v>
                </c:pt>
                <c:pt idx="1">
                  <c:v>398.6</c:v>
                </c:pt>
                <c:pt idx="2">
                  <c:v>336.8</c:v>
                </c:pt>
                <c:pt idx="3">
                  <c:v>320.89999999999998</c:v>
                </c:pt>
                <c:pt idx="4">
                  <c:v>300.89999999999998</c:v>
                </c:pt>
                <c:pt idx="5">
                  <c:v>344.4</c:v>
                </c:pt>
                <c:pt idx="6">
                  <c:v>329.6</c:v>
                </c:pt>
                <c:pt idx="7">
                  <c:v>332</c:v>
                </c:pt>
                <c:pt idx="8">
                  <c:v>297.60000000000002</c:v>
                </c:pt>
                <c:pt idx="9">
                  <c:v>314.89999999999998</c:v>
                </c:pt>
                <c:pt idx="10">
                  <c:v>327.60000000000002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81088"/>
        <c:axId val="8299648"/>
      </c:scatterChart>
      <c:valAx>
        <c:axId val="82810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Law Enforcement Employees (per 100,000 citizens)</a:t>
                </a:r>
              </a:p>
            </c:rich>
          </c:tx>
          <c:layout>
            <c:manualLayout>
              <c:xMode val="edge"/>
              <c:yMode val="edge"/>
              <c:x val="0.20592592592592601"/>
              <c:y val="0.943355119825707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299648"/>
        <c:crosses val="autoZero"/>
        <c:crossBetween val="midCat"/>
      </c:valAx>
      <c:valAx>
        <c:axId val="829964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Robberies (per 100,000 citizens)</a:t>
                </a:r>
              </a:p>
            </c:rich>
          </c:tx>
          <c:layout>
            <c:manualLayout>
              <c:xMode val="edge"/>
              <c:yMode val="edge"/>
              <c:x val="1.3333333333333299E-2"/>
              <c:y val="0.300653594771241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281088"/>
        <c:crosses val="autoZero"/>
        <c:crossBetween val="midCat"/>
      </c:valAx>
      <c:spPr>
        <a:solidFill>
          <a:srgbClr val="CDCDCD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703703703703699"/>
          <c:y val="0.355119825708061"/>
          <c:w val="0.19851851851851801"/>
          <c:h val="0.30718954248365998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US"/>
              <a:t>Police Officers vs. Assaults</a:t>
            </a:r>
          </a:p>
        </c:rich>
      </c:tx>
      <c:layout>
        <c:manualLayout>
          <c:xMode val="edge"/>
          <c:yMode val="edge"/>
          <c:x val="0.36"/>
          <c:y val="1.96078431372549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478444593252823E-2"/>
          <c:y val="0.12402449693788277"/>
          <c:w val="0.67555555555555502"/>
          <c:h val="0.77124183006535896"/>
        </c:manualLayout>
      </c:layout>
      <c:scatterChart>
        <c:scatterStyle val="lineMarker"/>
        <c:varyColors val="0"/>
        <c:ser>
          <c:idx val="0"/>
          <c:order val="0"/>
          <c:tx>
            <c:strRef>
              <c:f>'[Final Chart Data.xlsx]Sheet1'!$H$1</c:f>
              <c:strCache>
                <c:ptCount val="1"/>
                <c:pt idx="0">
                  <c:v>Los Angeles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63AAFE"/>
              </a:solidFill>
              <a:ln>
                <a:solidFill>
                  <a:srgbClr val="63AAFE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00CCFF"/>
                </a:solidFill>
                <a:prstDash val="solid"/>
              </a:ln>
            </c:spPr>
            <c:trendlineType val="linear"/>
            <c:forward val="175"/>
            <c:backward val="125"/>
            <c:dispRSqr val="0"/>
            <c:dispEq val="0"/>
          </c:trendline>
          <c:xVal>
            <c:numRef>
              <c:f>'[Final Chart Data.xlsx]Sheet1'!$B$2:$B$12</c:f>
              <c:numCache>
                <c:formatCode>General</c:formatCode>
                <c:ptCount val="11"/>
                <c:pt idx="0">
                  <c:v>328.19</c:v>
                </c:pt>
                <c:pt idx="1">
                  <c:v>320.5</c:v>
                </c:pt>
                <c:pt idx="2">
                  <c:v>323.13</c:v>
                </c:pt>
                <c:pt idx="3">
                  <c:v>381.78</c:v>
                </c:pt>
                <c:pt idx="4">
                  <c:v>337.38</c:v>
                </c:pt>
                <c:pt idx="5">
                  <c:v>327.3</c:v>
                </c:pt>
                <c:pt idx="6">
                  <c:v>335.8</c:v>
                </c:pt>
                <c:pt idx="7">
                  <c:v>332.49</c:v>
                </c:pt>
                <c:pt idx="8">
                  <c:v>337.79</c:v>
                </c:pt>
                <c:pt idx="9">
                  <c:v>342.84</c:v>
                </c:pt>
                <c:pt idx="10">
                  <c:v>331.99</c:v>
                </c:pt>
              </c:numCache>
            </c:numRef>
          </c:xVal>
          <c:yVal>
            <c:numRef>
              <c:f>'[Final Chart Data.xlsx]Sheet1'!$H$2:$H$12</c:f>
              <c:numCache>
                <c:formatCode>General</c:formatCode>
                <c:ptCount val="11"/>
                <c:pt idx="0">
                  <c:v>880.5</c:v>
                </c:pt>
                <c:pt idx="1">
                  <c:v>879</c:v>
                </c:pt>
                <c:pt idx="2">
                  <c:v>846.6</c:v>
                </c:pt>
                <c:pt idx="3">
                  <c:v>794.7</c:v>
                </c:pt>
                <c:pt idx="4">
                  <c:v>697.6</c:v>
                </c:pt>
                <c:pt idx="5">
                  <c:v>423</c:v>
                </c:pt>
                <c:pt idx="6">
                  <c:v>377.2</c:v>
                </c:pt>
                <c:pt idx="7">
                  <c:v>334</c:v>
                </c:pt>
                <c:pt idx="8">
                  <c:v>306.39999999999998</c:v>
                </c:pt>
                <c:pt idx="9">
                  <c:v>276.39999999999998</c:v>
                </c:pt>
                <c:pt idx="10">
                  <c:v>243.2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'[Final Chart Data.xlsx]Sheet1'!$I$1</c:f>
              <c:strCache>
                <c:ptCount val="1"/>
                <c:pt idx="0">
                  <c:v>Chicago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DD2D32"/>
              </a:solidFill>
              <a:ln>
                <a:solidFill>
                  <a:srgbClr val="DD2D32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DD0806"/>
                </a:solidFill>
                <a:prstDash val="solid"/>
              </a:ln>
            </c:spPr>
            <c:trendlineType val="linear"/>
            <c:forward val="80"/>
            <c:backward val="50"/>
            <c:dispRSqr val="0"/>
            <c:dispEq val="0"/>
          </c:trendline>
          <c:xVal>
            <c:numRef>
              <c:f>'[Final Chart Data.xlsx]Sheet1'!$C$2:$C$12</c:f>
              <c:numCache>
                <c:formatCode>General</c:formatCode>
                <c:ptCount val="11"/>
                <c:pt idx="0">
                  <c:v>524.61</c:v>
                </c:pt>
                <c:pt idx="1">
                  <c:v>520.41999999999996</c:v>
                </c:pt>
                <c:pt idx="2">
                  <c:v>518.24</c:v>
                </c:pt>
                <c:pt idx="3">
                  <c:v>515.53</c:v>
                </c:pt>
                <c:pt idx="4">
                  <c:v>502.81</c:v>
                </c:pt>
                <c:pt idx="5">
                  <c:v>511.3</c:v>
                </c:pt>
                <c:pt idx="6">
                  <c:v>523.52</c:v>
                </c:pt>
                <c:pt idx="7">
                  <c:v>524.22</c:v>
                </c:pt>
                <c:pt idx="8">
                  <c:v>505.67</c:v>
                </c:pt>
                <c:pt idx="9">
                  <c:v>490.09</c:v>
                </c:pt>
                <c:pt idx="10">
                  <c:v>469.99</c:v>
                </c:pt>
              </c:numCache>
            </c:numRef>
          </c:xVal>
          <c:yVal>
            <c:numRef>
              <c:f>'[Final Chart Data.xlsx]Sheet1'!$I$2:$I$12</c:f>
              <c:numCache>
                <c:formatCode>General</c:formatCode>
                <c:ptCount val="11"/>
                <c:pt idx="0">
                  <c:v>920.6</c:v>
                </c:pt>
                <c:pt idx="1">
                  <c:v>883</c:v>
                </c:pt>
                <c:pt idx="2">
                  <c:v>857.8</c:v>
                </c:pt>
                <c:pt idx="3">
                  <c:v>793.6</c:v>
                </c:pt>
                <c:pt idx="4">
                  <c:v>656</c:v>
                </c:pt>
                <c:pt idx="5">
                  <c:v>626.6</c:v>
                </c:pt>
                <c:pt idx="6">
                  <c:v>613.6</c:v>
                </c:pt>
                <c:pt idx="7">
                  <c:v>614.6</c:v>
                </c:pt>
                <c:pt idx="8">
                  <c:v>600.4</c:v>
                </c:pt>
                <c:pt idx="9">
                  <c:v>551.79999999999995</c:v>
                </c:pt>
                <c:pt idx="10">
                  <c:v>485.5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'[Final Chart Data.xlsx]Sheet1'!$J$1</c:f>
              <c:strCache>
                <c:ptCount val="1"/>
                <c:pt idx="0">
                  <c:v>Houston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FFF58C"/>
              </a:solidFill>
              <a:ln>
                <a:solidFill>
                  <a:srgbClr val="FFF58C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FCF305"/>
                </a:solidFill>
                <a:prstDash val="solid"/>
              </a:ln>
            </c:spPr>
            <c:trendlineType val="linear"/>
            <c:forward val="150"/>
            <c:backward val="150"/>
            <c:dispRSqr val="0"/>
            <c:dispEq val="0"/>
          </c:trendline>
          <c:xVal>
            <c:numRef>
              <c:f>'[Final Chart Data.xlsx]Sheet1'!$D$2:$D$12</c:f>
              <c:numCache>
                <c:formatCode>General</c:formatCode>
                <c:ptCount val="11"/>
                <c:pt idx="0">
                  <c:v>368.59</c:v>
                </c:pt>
                <c:pt idx="1">
                  <c:v>359.62</c:v>
                </c:pt>
                <c:pt idx="2">
                  <c:v>352.04</c:v>
                </c:pt>
                <c:pt idx="3">
                  <c:v>334.85</c:v>
                </c:pt>
                <c:pt idx="4">
                  <c:v>305.93</c:v>
                </c:pt>
                <c:pt idx="5">
                  <c:v>290.29000000000002</c:v>
                </c:pt>
                <c:pt idx="6">
                  <c:v>286.87</c:v>
                </c:pt>
                <c:pt idx="7">
                  <c:v>292.14</c:v>
                </c:pt>
                <c:pt idx="8">
                  <c:v>301.49</c:v>
                </c:pt>
                <c:pt idx="9">
                  <c:v>313.97000000000003</c:v>
                </c:pt>
                <c:pt idx="10">
                  <c:v>309.27</c:v>
                </c:pt>
              </c:numCache>
            </c:numRef>
          </c:xVal>
          <c:yVal>
            <c:numRef>
              <c:f>'[Final Chart Data.xlsx]Sheet1'!$J$2:$J$12</c:f>
              <c:numCache>
                <c:formatCode>General</c:formatCode>
                <c:ptCount val="11"/>
                <c:pt idx="0">
                  <c:v>634.9</c:v>
                </c:pt>
                <c:pt idx="1">
                  <c:v>614.9</c:v>
                </c:pt>
                <c:pt idx="2">
                  <c:v>617.4</c:v>
                </c:pt>
                <c:pt idx="3">
                  <c:v>585.79999999999995</c:v>
                </c:pt>
                <c:pt idx="4">
                  <c:v>590.4</c:v>
                </c:pt>
                <c:pt idx="5">
                  <c:v>569.6</c:v>
                </c:pt>
                <c:pt idx="6">
                  <c:v>561.70000000000005</c:v>
                </c:pt>
                <c:pt idx="7">
                  <c:v>555</c:v>
                </c:pt>
                <c:pt idx="8">
                  <c:v>586.5</c:v>
                </c:pt>
                <c:pt idx="9">
                  <c:v>576.79999999999995</c:v>
                </c:pt>
                <c:pt idx="10">
                  <c:v>528.79999999999995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'[Final Chart Data.xlsx]Sheet1'!$K$1</c:f>
              <c:strCache>
                <c:ptCount val="1"/>
                <c:pt idx="0">
                  <c:v>Detroit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5"/>
            <c:spPr>
              <a:noFill/>
              <a:ln>
                <a:solidFill>
                  <a:srgbClr val="4EE257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4EE257"/>
                </a:solidFill>
                <a:prstDash val="solid"/>
              </a:ln>
            </c:spPr>
            <c:trendlineType val="linear"/>
            <c:forward val="100"/>
            <c:backward val="100"/>
            <c:dispRSqr val="0"/>
            <c:dispEq val="0"/>
          </c:trendline>
          <c:xVal>
            <c:numRef>
              <c:f>'[Final Chart Data.xlsx]Sheet1'!$E$2:$E$12</c:f>
              <c:numCache>
                <c:formatCode>General</c:formatCode>
                <c:ptCount val="11"/>
                <c:pt idx="0">
                  <c:v>523.42999999999995</c:v>
                </c:pt>
                <c:pt idx="1">
                  <c:v>517.66</c:v>
                </c:pt>
                <c:pt idx="2">
                  <c:v>501.25</c:v>
                </c:pt>
                <c:pt idx="3">
                  <c:v>473.3</c:v>
                </c:pt>
                <c:pt idx="4">
                  <c:v>499.13</c:v>
                </c:pt>
                <c:pt idx="5">
                  <c:v>401.13</c:v>
                </c:pt>
                <c:pt idx="6">
                  <c:v>381.89</c:v>
                </c:pt>
                <c:pt idx="7">
                  <c:v>395.25</c:v>
                </c:pt>
                <c:pt idx="8">
                  <c:v>372.66</c:v>
                </c:pt>
                <c:pt idx="9">
                  <c:v>360.29</c:v>
                </c:pt>
                <c:pt idx="10">
                  <c:v>356.89</c:v>
                </c:pt>
              </c:numCache>
            </c:numRef>
          </c:xVal>
          <c:yVal>
            <c:numRef>
              <c:f>'[Final Chart Data.xlsx]Sheet1'!$K$2:$K$12</c:f>
              <c:numCache>
                <c:formatCode>General</c:formatCode>
                <c:ptCount val="11"/>
                <c:pt idx="0">
                  <c:v>1340.7</c:v>
                </c:pt>
                <c:pt idx="1">
                  <c:v>1338.9</c:v>
                </c:pt>
                <c:pt idx="2">
                  <c:v>1303.8</c:v>
                </c:pt>
                <c:pt idx="3">
                  <c:v>1264</c:v>
                </c:pt>
                <c:pt idx="4">
                  <c:v>1023.5</c:v>
                </c:pt>
                <c:pt idx="5">
                  <c:v>1495.9</c:v>
                </c:pt>
                <c:pt idx="6">
                  <c:v>1486</c:v>
                </c:pt>
                <c:pt idx="7">
                  <c:v>1440</c:v>
                </c:pt>
                <c:pt idx="8">
                  <c:v>1178.8</c:v>
                </c:pt>
                <c:pt idx="9">
                  <c:v>1238.9000000000001</c:v>
                </c:pt>
                <c:pt idx="10">
                  <c:v>1192.2</c:v>
                </c:pt>
              </c:numCache>
            </c:numRef>
          </c:yVal>
          <c:smooth val="0"/>
        </c:ser>
        <c:ser>
          <c:idx val="4"/>
          <c:order val="4"/>
          <c:tx>
            <c:v>New York</c:v>
          </c:tx>
          <c:spPr>
            <a:ln w="28575">
              <a:noFill/>
            </a:ln>
          </c:spPr>
          <c:marker>
            <c:symbol val="star"/>
            <c:size val="5"/>
            <c:spPr>
              <a:noFill/>
              <a:ln>
                <a:solidFill>
                  <a:srgbClr val="6711FF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trendline>
            <c:spPr>
              <a:ln w="25400">
                <a:solidFill>
                  <a:srgbClr val="4600A5"/>
                </a:solidFill>
                <a:prstDash val="solid"/>
              </a:ln>
            </c:spPr>
            <c:trendlineType val="linear"/>
            <c:forward val="35"/>
            <c:backward val="75"/>
            <c:dispRSqr val="0"/>
            <c:dispEq val="0"/>
          </c:trendline>
          <c:xVal>
            <c:numRef>
              <c:f>'[Final Chart Data.xlsx]Sheet1'!$A$2:$A$12</c:f>
              <c:numCache>
                <c:formatCode>General</c:formatCode>
                <c:ptCount val="11"/>
                <c:pt idx="0">
                  <c:v>691.27</c:v>
                </c:pt>
                <c:pt idx="1">
                  <c:v>697.1</c:v>
                </c:pt>
                <c:pt idx="2">
                  <c:v>664.47</c:v>
                </c:pt>
                <c:pt idx="3">
                  <c:v>518.39</c:v>
                </c:pt>
                <c:pt idx="4">
                  <c:v>640.58000000000004</c:v>
                </c:pt>
                <c:pt idx="5">
                  <c:v>645.67999999999995</c:v>
                </c:pt>
                <c:pt idx="6">
                  <c:v>648.11</c:v>
                </c:pt>
                <c:pt idx="7">
                  <c:v>647.97</c:v>
                </c:pt>
                <c:pt idx="8">
                  <c:v>595.13</c:v>
                </c:pt>
                <c:pt idx="9">
                  <c:v>603.36</c:v>
                </c:pt>
                <c:pt idx="10">
                  <c:v>600.62</c:v>
                </c:pt>
              </c:numCache>
            </c:numRef>
          </c:xVal>
          <c:yVal>
            <c:numRef>
              <c:f>'[Final Chart Data.xlsx]Sheet1'!$G$2:$G$12</c:f>
              <c:numCache>
                <c:formatCode>General</c:formatCode>
                <c:ptCount val="11"/>
                <c:pt idx="0">
                  <c:v>527.70000000000005</c:v>
                </c:pt>
                <c:pt idx="1">
                  <c:v>478.9</c:v>
                </c:pt>
                <c:pt idx="2">
                  <c:v>424.7</c:v>
                </c:pt>
                <c:pt idx="3">
                  <c:v>385.9</c:v>
                </c:pt>
                <c:pt idx="4">
                  <c:v>361.9</c:v>
                </c:pt>
                <c:pt idx="5">
                  <c:v>344.4</c:v>
                </c:pt>
                <c:pt idx="6">
                  <c:v>329.6</c:v>
                </c:pt>
                <c:pt idx="7">
                  <c:v>332</c:v>
                </c:pt>
                <c:pt idx="8">
                  <c:v>297.60000000000002</c:v>
                </c:pt>
                <c:pt idx="9">
                  <c:v>314.89999999999998</c:v>
                </c:pt>
                <c:pt idx="10">
                  <c:v>327.60000000000002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69280"/>
        <c:axId val="8371200"/>
      </c:scatterChart>
      <c:valAx>
        <c:axId val="8369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Law Enforcement Employees (per 100,000 citizens)</a:t>
                </a:r>
              </a:p>
            </c:rich>
          </c:tx>
          <c:layout>
            <c:manualLayout>
              <c:xMode val="edge"/>
              <c:yMode val="edge"/>
              <c:x val="0.21037037037037001"/>
              <c:y val="0.943355119825707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371200"/>
        <c:crosses val="autoZero"/>
        <c:crossBetween val="midCat"/>
      </c:valAx>
      <c:valAx>
        <c:axId val="837120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Assaults (per 100,000 citizens)</a:t>
                </a:r>
              </a:p>
            </c:rich>
          </c:tx>
          <c:layout>
            <c:manualLayout>
              <c:xMode val="edge"/>
              <c:yMode val="edge"/>
              <c:x val="1.3333333333333299E-2"/>
              <c:y val="0.30936819172113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8369280"/>
        <c:crosses val="autoZero"/>
        <c:crossBetween val="midCat"/>
      </c:valAx>
      <c:spPr>
        <a:solidFill>
          <a:srgbClr val="CDCDCD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703703703703699"/>
          <c:y val="0.355119825708061"/>
          <c:w val="0.19851851851851801"/>
          <c:h val="0.30718954248365998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A9DC2A-852D-4B2A-98DD-7EA578D308A9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787B32-77D3-4858-B196-EEF50EBAEE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bi.gov/" TargetMode="External"/><Relationship Id="rId2" Type="http://schemas.openxmlformats.org/officeDocument/2006/relationships/hyperlink" Target="http://www.city-data.com/crim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js.ojp.usdoj.gov/" TargetMode="External"/><Relationship Id="rId4" Type="http://schemas.openxmlformats.org/officeDocument/2006/relationships/hyperlink" Target="http://www.biggestuscities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Nonparametric Statistics in Criminology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An Examination of Crime Trends in New York City, Los Angeles, Chicago, Houston, and </a:t>
            </a:r>
            <a:r>
              <a:rPr lang="en-US" dirty="0" smtClean="0">
                <a:solidFill>
                  <a:schemeClr val="tx1"/>
                </a:solidFill>
              </a:rPr>
              <a:t>Detroit, </a:t>
            </a:r>
            <a:r>
              <a:rPr lang="en-US" dirty="0">
                <a:solidFill>
                  <a:schemeClr val="tx1"/>
                </a:solidFill>
              </a:rPr>
              <a:t>and Their Relationships to the Size of Their Respective Police Forces</a:t>
            </a:r>
          </a:p>
        </p:txBody>
      </p:sp>
    </p:spTree>
    <p:extLst>
      <p:ext uri="{BB962C8B-B14F-4D97-AF65-F5344CB8AC3E}">
        <p14:creationId xmlns:p14="http://schemas.microsoft.com/office/powerpoint/2010/main" val="31674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5-0?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next obvious question is, “Is crime reduced because of the police?”</a:t>
            </a:r>
          </a:p>
          <a:p>
            <a:r>
              <a:rPr lang="en-US" dirty="0" smtClean="0"/>
              <a:t>Before delving into the relationship between crime statistics and the number of police, I decided to figure out if the number of cops has been increasing from 2000-2010</a:t>
            </a:r>
          </a:p>
          <a:p>
            <a:r>
              <a:rPr lang="en-US" dirty="0" smtClean="0"/>
              <a:t>Here is a chart showing the number of law enforcement employees (proportional to the populations of the cities) over time: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7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56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This Show a Clear Increase?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 decided to perform another Page test to determine whether or not the number of police has been steadily increasing as the crime has been decreasing</a:t>
            </a:r>
          </a:p>
          <a:p>
            <a:r>
              <a:rPr lang="en-US" dirty="0" smtClean="0"/>
              <a:t>This time my response variable was the number of police (per 100,000 citizens in the city), my treatments were still the years, and my blocks were still the cities</a:t>
            </a:r>
          </a:p>
          <a:p>
            <a:r>
              <a:rPr lang="en-US" dirty="0" smtClean="0"/>
              <a:t>I used the same alpha level, but this time I labeled the treatments as follows:</a:t>
            </a:r>
          </a:p>
          <a:p>
            <a:pPr lvl="1"/>
            <a:r>
              <a:rPr lang="en-US" dirty="0" smtClean="0"/>
              <a:t>2000=τ</a:t>
            </a:r>
            <a:r>
              <a:rPr lang="en-US" baseline="-25000" dirty="0" smtClean="0"/>
              <a:t>1 ,</a:t>
            </a:r>
            <a:r>
              <a:rPr lang="en-US" dirty="0" smtClean="0"/>
              <a:t> 2001=τ</a:t>
            </a:r>
            <a:r>
              <a:rPr lang="en-US" baseline="-25000" dirty="0" smtClean="0"/>
              <a:t>2 …</a:t>
            </a:r>
            <a:r>
              <a:rPr lang="en-US" dirty="0" smtClean="0"/>
              <a:t> 2010=τ</a:t>
            </a:r>
            <a:r>
              <a:rPr lang="en-US" baseline="-25000" dirty="0" smtClean="0"/>
              <a:t>11 </a:t>
            </a:r>
          </a:p>
          <a:p>
            <a:pPr lvl="1"/>
            <a:r>
              <a:rPr lang="en-US" dirty="0" smtClean="0"/>
              <a:t>I did this because I’m testing for an increase in officers as opposed to a decrease</a:t>
            </a:r>
          </a:p>
        </p:txBody>
      </p:sp>
    </p:spTree>
    <p:extLst>
      <p:ext uri="{BB962C8B-B14F-4D97-AF65-F5344CB8AC3E}">
        <p14:creationId xmlns:p14="http://schemas.microsoft.com/office/powerpoint/2010/main" val="153510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Page Test!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again, here are my hypotheses: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:τ</a:t>
            </a:r>
            <a:r>
              <a:rPr lang="en-US" baseline="-25000" dirty="0" smtClean="0"/>
              <a:t>1</a:t>
            </a:r>
            <a:r>
              <a:rPr lang="en-US" dirty="0" smtClean="0"/>
              <a:t>= τ</a:t>
            </a:r>
            <a:r>
              <a:rPr lang="en-US" baseline="-25000" dirty="0" smtClean="0"/>
              <a:t>2</a:t>
            </a:r>
            <a:r>
              <a:rPr lang="en-US" dirty="0" smtClean="0"/>
              <a:t>= …= τ</a:t>
            </a:r>
            <a:r>
              <a:rPr lang="en-US" baseline="-25000" dirty="0" smtClean="0"/>
              <a:t>10</a:t>
            </a:r>
            <a:r>
              <a:rPr lang="en-US" dirty="0" smtClean="0"/>
              <a:t>= τ</a:t>
            </a:r>
            <a:r>
              <a:rPr lang="en-US" baseline="-25000" dirty="0" smtClean="0"/>
              <a:t>11</a:t>
            </a:r>
            <a:r>
              <a:rPr lang="en-US" dirty="0" smtClean="0"/>
              <a:t> vs. H</a:t>
            </a:r>
            <a:r>
              <a:rPr lang="en-US" baseline="-25000" dirty="0" smtClean="0"/>
              <a:t>2</a:t>
            </a:r>
            <a:r>
              <a:rPr lang="en-US" dirty="0" smtClean="0"/>
              <a:t>: τ</a:t>
            </a:r>
            <a:r>
              <a:rPr lang="en-US" baseline="-25000" dirty="0" smtClean="0"/>
              <a:t>1</a:t>
            </a:r>
            <a:r>
              <a:rPr lang="en-US" dirty="0" smtClean="0"/>
              <a:t>≤ τ</a:t>
            </a:r>
            <a:r>
              <a:rPr lang="en-US" baseline="-25000" dirty="0" smtClean="0"/>
              <a:t>2</a:t>
            </a:r>
            <a:r>
              <a:rPr lang="en-US" dirty="0" smtClean="0"/>
              <a:t>≤ …≤ τ</a:t>
            </a:r>
            <a:r>
              <a:rPr lang="en-US" baseline="-25000" dirty="0" smtClean="0"/>
              <a:t>10</a:t>
            </a:r>
            <a:r>
              <a:rPr lang="en-US" dirty="0" smtClean="0"/>
              <a:t>≤ τ</a:t>
            </a:r>
            <a:r>
              <a:rPr lang="en-US" baseline="-25000" dirty="0" smtClean="0"/>
              <a:t>11</a:t>
            </a:r>
            <a:r>
              <a:rPr lang="en-US" dirty="0" smtClean="0"/>
              <a:t> with at least one strict inequality</a:t>
            </a:r>
          </a:p>
          <a:p>
            <a:r>
              <a:rPr lang="en-US" dirty="0" smtClean="0"/>
              <a:t>However, this time, here were my results:</a:t>
            </a:r>
          </a:p>
          <a:p>
            <a:r>
              <a:rPr lang="en-US" dirty="0" smtClean="0"/>
              <a:t>L=1719, L</a:t>
            </a:r>
            <a:r>
              <a:rPr lang="en-US" baseline="30000" dirty="0" smtClean="0"/>
              <a:t>*</a:t>
            </a:r>
            <a:r>
              <a:rPr lang="en-US" dirty="0" smtClean="0"/>
              <a:t>≈-3.356, p-value =0.9996</a:t>
            </a:r>
          </a:p>
          <a:p>
            <a:r>
              <a:rPr lang="en-US" dirty="0" smtClean="0"/>
              <a:t>Therefore, not only do I fail to reject the null hypothesis, but since this p-value is so high I suspect that the number of police officers has actually been steadily decreasing in proportion to the population</a:t>
            </a:r>
          </a:p>
        </p:txBody>
      </p:sp>
    </p:spTree>
    <p:extLst>
      <p:ext uri="{BB962C8B-B14F-4D97-AF65-F5344CB8AC3E}">
        <p14:creationId xmlns:p14="http://schemas.microsoft.com/office/powerpoint/2010/main" val="32484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now that I’ve considered both of these variables separately, I’m finally ready to bring them together.</a:t>
            </a:r>
          </a:p>
          <a:p>
            <a:r>
              <a:rPr lang="en-US" dirty="0" smtClean="0"/>
              <a:t>The first things I wanted to look at were some basic scatter charts with number of police on one axis and the number of crimes on the other</a:t>
            </a:r>
          </a:p>
          <a:p>
            <a:r>
              <a:rPr lang="en-US" dirty="0" smtClean="0"/>
              <a:t>Here are those charts for each crime (keep in mind that, for the most part, the </a:t>
            </a:r>
            <a:r>
              <a:rPr lang="en-US" dirty="0" err="1" smtClean="0"/>
              <a:t>trendlines</a:t>
            </a:r>
            <a:r>
              <a:rPr lang="en-US" dirty="0" smtClean="0"/>
              <a:t> fit very poorly to the actual data):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9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84124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043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47597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71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614364"/>
              </p:ext>
            </p:extLst>
          </p:nvPr>
        </p:nvGraphicFramePr>
        <p:xfrm>
          <a:off x="-13447" y="0"/>
          <a:ext cx="915744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981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0085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309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Relationship?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you can see from these charts, it is very unclear what the relationship, if there is one, is between the number of police officers and the crime rates from 2000-2010</a:t>
            </a:r>
          </a:p>
          <a:p>
            <a:r>
              <a:rPr lang="en-US" dirty="0" smtClean="0"/>
              <a:t>I decided to perform a distribution-free test for independence based on signs, also known as the Kendall test</a:t>
            </a:r>
          </a:p>
          <a:p>
            <a:r>
              <a:rPr lang="en-US" dirty="0" smtClean="0"/>
              <a:t>Once again, I used an alpha level of 0.05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39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 Police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2009, the number of total law enforcement employees was 1,021,456 operating in 14,614 different agencies in the United States</a:t>
            </a:r>
          </a:p>
          <a:p>
            <a:r>
              <a:rPr lang="en-US" sz="2400" dirty="0" smtClean="0"/>
              <a:t>The 75 agencies in cities with over 250,000 people accounted for 206,064 of those employees. This means that slightly more than 1/5 of the law enforcement employees are in 0.513% of the agencies</a:t>
            </a:r>
          </a:p>
          <a:p>
            <a:r>
              <a:rPr lang="en-US" sz="2400" dirty="0" smtClean="0"/>
              <a:t>There were 88,255 officers in the five cities of interest for this presentation. This means that over 8.6% (approximately 1/12) of the law enforcement employees are in these 5 cities.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613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Kendall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:The number of law enforcement employees and the crime rate are independent of one another vs. 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:They are not independent of one another</a:t>
            </a:r>
          </a:p>
          <a:p>
            <a:r>
              <a:rPr lang="en-US" sz="2400" dirty="0" smtClean="0"/>
              <a:t>I then used R to determine the following values for each crime:</a:t>
            </a:r>
          </a:p>
          <a:p>
            <a:pPr lvl="1"/>
            <a:r>
              <a:rPr lang="en-US" sz="2000" dirty="0" smtClean="0"/>
              <a:t>Murder: z=-1.1474, p-value=0.2512, tau-estimate ≈-0.107</a:t>
            </a:r>
          </a:p>
          <a:p>
            <a:pPr lvl="1"/>
            <a:r>
              <a:rPr lang="en-US" sz="2000" dirty="0" smtClean="0"/>
              <a:t>Rape: z=0.1525, p-value=0.8788, tau-estimate ≈0.014</a:t>
            </a:r>
          </a:p>
          <a:p>
            <a:pPr lvl="1"/>
            <a:r>
              <a:rPr lang="en-US" sz="2000" dirty="0" smtClean="0"/>
              <a:t>Robbery: z=-0.1597, p-value=0.8731, tau-estimate ≈-0.015</a:t>
            </a:r>
          </a:p>
          <a:p>
            <a:pPr lvl="1"/>
            <a:r>
              <a:rPr lang="en-US" sz="2000" dirty="0" smtClean="0"/>
              <a:t>Assault: z=-0.3933, p-value=0.6897, tau-estimate ≈-0.037</a:t>
            </a:r>
          </a:p>
          <a:p>
            <a:r>
              <a:rPr lang="en-US" sz="2400" dirty="0" smtClean="0"/>
              <a:t>Therefore, we do not reject any of the null hypotheses in favor of the alternative, meaning there is no significant relationship between the number of law enforcement employees and the crime rate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66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Does this mean that we could get rid of every single cop and the crime rate will not change at all? No. </a:t>
            </a:r>
          </a:p>
          <a:p>
            <a:r>
              <a:rPr lang="en-US" dirty="0" smtClean="0"/>
              <a:t>The fact is, there are a variety of factors that have gone into the reduction of crime in these cities, and I simply believe, based on this data, that an increase in the police force is not one of them.</a:t>
            </a:r>
          </a:p>
          <a:p>
            <a:r>
              <a:rPr lang="en-US" dirty="0" smtClean="0"/>
              <a:t>I think the main conclusion that I can draw from this data is that in cities like these where the police forces are already so massive, a small increase or decrease in police officers  simply will not effect the rate of violent crime. </a:t>
            </a:r>
          </a:p>
        </p:txBody>
      </p:sp>
    </p:spTree>
    <p:extLst>
      <p:ext uri="{BB962C8B-B14F-4D97-AF65-F5344CB8AC3E}">
        <p14:creationId xmlns:p14="http://schemas.microsoft.com/office/powerpoint/2010/main" val="385566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http://www.city-data.com/crime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www.fbi.gov</a:t>
            </a:r>
            <a:endParaRPr lang="en-US" dirty="0" smtClean="0"/>
          </a:p>
          <a:p>
            <a:r>
              <a:rPr lang="en-US" dirty="0">
                <a:hlinkClick r:id="rId4"/>
              </a:rPr>
              <a:t>http://www.biggestuscities.com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http://bjs.ojp.usdoj.gov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smtClean="0"/>
              <a:t>*</a:t>
            </a:r>
            <a:r>
              <a:rPr lang="en-US" sz="1200" dirty="0" smtClean="0"/>
              <a:t>See more detailed bibliography in the final paper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428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 Crime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In this presentation I will be focusing on the data for four particular varieties of crime: murder, rape, robbery, and assault. </a:t>
            </a:r>
          </a:p>
          <a:p>
            <a:r>
              <a:rPr lang="en-US" sz="2400" dirty="0" smtClean="0"/>
              <a:t>The United States Department of Justice Bureau of Justice Statistics divides “violent crime” into 5 categories:</a:t>
            </a:r>
          </a:p>
          <a:p>
            <a:pPr lvl="1"/>
            <a:r>
              <a:rPr lang="en-US" sz="2000" dirty="0" smtClean="0"/>
              <a:t>Murder</a:t>
            </a:r>
          </a:p>
          <a:p>
            <a:pPr lvl="1"/>
            <a:r>
              <a:rPr lang="en-US" sz="2000" dirty="0" smtClean="0"/>
              <a:t>Forcible rape </a:t>
            </a:r>
          </a:p>
          <a:p>
            <a:pPr lvl="1"/>
            <a:r>
              <a:rPr lang="en-US" sz="2000" dirty="0" smtClean="0"/>
              <a:t>Robbery</a:t>
            </a:r>
          </a:p>
          <a:p>
            <a:pPr lvl="1"/>
            <a:r>
              <a:rPr lang="en-US" sz="2000" dirty="0" smtClean="0"/>
              <a:t>Aggravated Assault</a:t>
            </a:r>
          </a:p>
          <a:p>
            <a:pPr lvl="1"/>
            <a:r>
              <a:rPr lang="en-US" sz="2000" dirty="0" smtClean="0"/>
              <a:t>Simple Assault</a:t>
            </a:r>
          </a:p>
          <a:p>
            <a:r>
              <a:rPr lang="en-US" sz="2400" dirty="0" smtClean="0"/>
              <a:t>Here are some charts showing the progression of these crimes from 2000-2010: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8260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43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33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8964" y="0"/>
            <a:ext cx="91350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49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8965" y="0"/>
            <a:ext cx="9135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40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This Show a Clear Decrease?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7917" y="1447800"/>
            <a:ext cx="8915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 did not see clear, indisputable proof that there was a decrease in crime, but I certainly suspected there was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So next, I performed a </a:t>
            </a:r>
            <a:r>
              <a:rPr lang="en-US" sz="2400" dirty="0"/>
              <a:t>distribution-free test for ordered alternatives in a randomized complete block design, also known as a Page test, to see if each type of crime was being reduced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My response variable was number of crimes committed, my treatments were the different years, and my blocks were the different cities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 ordered the treatments as such: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2010=τ</a:t>
            </a:r>
            <a:r>
              <a:rPr lang="en-US" sz="2400" baseline="-25000" dirty="0" smtClean="0"/>
              <a:t>1 ,</a:t>
            </a:r>
            <a:r>
              <a:rPr lang="en-US" sz="2400" dirty="0" smtClean="0"/>
              <a:t> 2009=τ</a:t>
            </a:r>
            <a:r>
              <a:rPr lang="en-US" sz="2400" baseline="-25000" dirty="0" smtClean="0"/>
              <a:t>2 …</a:t>
            </a:r>
            <a:r>
              <a:rPr lang="en-US" sz="2400" dirty="0" smtClean="0"/>
              <a:t> 2000=τ</a:t>
            </a:r>
            <a:r>
              <a:rPr lang="en-US" sz="2400" baseline="-25000" dirty="0" smtClean="0"/>
              <a:t>11 </a:t>
            </a: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 also chose the alpha level to be 0.05</a:t>
            </a:r>
          </a:p>
        </p:txBody>
      </p:sp>
    </p:spTree>
    <p:extLst>
      <p:ext uri="{BB962C8B-B14F-4D97-AF65-F5344CB8AC3E}">
        <p14:creationId xmlns:p14="http://schemas.microsoft.com/office/powerpoint/2010/main" val="261035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:τ</a:t>
            </a:r>
            <a:r>
              <a:rPr lang="en-US" baseline="-25000" dirty="0"/>
              <a:t>1</a:t>
            </a:r>
            <a:r>
              <a:rPr lang="en-US" dirty="0"/>
              <a:t>= τ</a:t>
            </a:r>
            <a:r>
              <a:rPr lang="en-US" baseline="-25000" dirty="0"/>
              <a:t>2</a:t>
            </a:r>
            <a:r>
              <a:rPr lang="en-US" dirty="0"/>
              <a:t>= …= τ</a:t>
            </a:r>
            <a:r>
              <a:rPr lang="en-US" baseline="-25000" dirty="0"/>
              <a:t>10</a:t>
            </a:r>
            <a:r>
              <a:rPr lang="en-US" dirty="0"/>
              <a:t>= τ</a:t>
            </a:r>
            <a:r>
              <a:rPr lang="en-US" baseline="-25000" dirty="0"/>
              <a:t>11</a:t>
            </a:r>
            <a:r>
              <a:rPr lang="en-US" dirty="0"/>
              <a:t> vs. H</a:t>
            </a:r>
            <a:r>
              <a:rPr lang="en-US" baseline="-25000" dirty="0"/>
              <a:t>2</a:t>
            </a:r>
            <a:r>
              <a:rPr lang="en-US" dirty="0"/>
              <a:t>: τ</a:t>
            </a:r>
            <a:r>
              <a:rPr lang="en-US" baseline="-25000" dirty="0"/>
              <a:t>1</a:t>
            </a:r>
            <a:r>
              <a:rPr lang="en-US" dirty="0"/>
              <a:t>≤ τ</a:t>
            </a:r>
            <a:r>
              <a:rPr lang="en-US" baseline="-25000" dirty="0"/>
              <a:t>2</a:t>
            </a:r>
            <a:r>
              <a:rPr lang="en-US" dirty="0"/>
              <a:t>≤ …≤ τ</a:t>
            </a:r>
            <a:r>
              <a:rPr lang="en-US" baseline="-25000" dirty="0"/>
              <a:t>10</a:t>
            </a:r>
            <a:r>
              <a:rPr lang="en-US" dirty="0"/>
              <a:t>≤ τ</a:t>
            </a:r>
            <a:r>
              <a:rPr lang="en-US" baseline="-25000" dirty="0"/>
              <a:t>11</a:t>
            </a:r>
            <a:r>
              <a:rPr lang="en-US" dirty="0"/>
              <a:t> with at least one strict </a:t>
            </a:r>
            <a:r>
              <a:rPr lang="en-US" dirty="0" smtClean="0"/>
              <a:t>inequality</a:t>
            </a:r>
          </a:p>
          <a:p>
            <a:r>
              <a:rPr lang="en-US" dirty="0" smtClean="0"/>
              <a:t>Murder: L=2297,</a:t>
            </a:r>
            <a:r>
              <a:rPr lang="en-US" dirty="0"/>
              <a:t> L</a:t>
            </a:r>
            <a:r>
              <a:rPr lang="en-US" baseline="30000" dirty="0"/>
              <a:t>*</a:t>
            </a:r>
            <a:r>
              <a:rPr lang="en-US" dirty="0"/>
              <a:t>≈</a:t>
            </a:r>
            <a:r>
              <a:rPr lang="en-US" dirty="0" smtClean="0"/>
              <a:t>4.082, p-value ≈0.000</a:t>
            </a:r>
          </a:p>
          <a:p>
            <a:r>
              <a:rPr lang="en-US" dirty="0" smtClean="0"/>
              <a:t>Rape: L=2471, L</a:t>
            </a:r>
            <a:r>
              <a:rPr lang="en-US" baseline="30000" dirty="0" smtClean="0"/>
              <a:t>*</a:t>
            </a:r>
            <a:r>
              <a:rPr lang="en-US" dirty="0" smtClean="0"/>
              <a:t>≈6.313, p-value ≈0.000</a:t>
            </a:r>
          </a:p>
          <a:p>
            <a:r>
              <a:rPr lang="en-US" dirty="0" smtClean="0"/>
              <a:t>Robbery: L=2279, L</a:t>
            </a:r>
            <a:r>
              <a:rPr lang="en-US" baseline="30000" dirty="0" smtClean="0"/>
              <a:t>*</a:t>
            </a:r>
            <a:r>
              <a:rPr lang="en-US" dirty="0" smtClean="0"/>
              <a:t>≈3.844, p-value ≈0.000</a:t>
            </a:r>
          </a:p>
          <a:p>
            <a:r>
              <a:rPr lang="en-US" dirty="0" smtClean="0"/>
              <a:t>Assault: L=2424, L</a:t>
            </a:r>
            <a:r>
              <a:rPr lang="en-US" baseline="30000" dirty="0" smtClean="0"/>
              <a:t>*</a:t>
            </a:r>
            <a:r>
              <a:rPr lang="en-US" dirty="0" smtClean="0"/>
              <a:t>≈5.708, p-value ≈0.000</a:t>
            </a:r>
          </a:p>
          <a:p>
            <a:r>
              <a:rPr lang="en-US" dirty="0" smtClean="0"/>
              <a:t>I rejected all the null hypotheses in favor of the ordered alternative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322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189</TotalTime>
  <Words>1147</Words>
  <Application>Microsoft Office PowerPoint</Application>
  <PresentationFormat>On-screen Show (4:3)</PresentationFormat>
  <Paragraphs>87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Nonparametric Statistics in Criminology</vt:lpstr>
      <vt:lpstr>Background Police Information</vt:lpstr>
      <vt:lpstr>Background Crime Information</vt:lpstr>
      <vt:lpstr>PowerPoint Presentation</vt:lpstr>
      <vt:lpstr>PowerPoint Presentation</vt:lpstr>
      <vt:lpstr>PowerPoint Presentation</vt:lpstr>
      <vt:lpstr>PowerPoint Presentation</vt:lpstr>
      <vt:lpstr>Does This Show a Clear Decrease?</vt:lpstr>
      <vt:lpstr>Page Test</vt:lpstr>
      <vt:lpstr>What About the 5-0?</vt:lpstr>
      <vt:lpstr>PowerPoint Presentation</vt:lpstr>
      <vt:lpstr>Does This Show a Clear Increase?</vt:lpstr>
      <vt:lpstr>Another Page Test!</vt:lpstr>
      <vt:lpstr>The Relationship</vt:lpstr>
      <vt:lpstr>PowerPoint Presentation</vt:lpstr>
      <vt:lpstr>PowerPoint Presentation</vt:lpstr>
      <vt:lpstr>PowerPoint Presentation</vt:lpstr>
      <vt:lpstr>PowerPoint Presentation</vt:lpstr>
      <vt:lpstr>Is There a Relationship?</vt:lpstr>
      <vt:lpstr>Kendall Test</vt:lpstr>
      <vt:lpstr>Conclusion</vt:lpstr>
      <vt:lpstr>Sources</vt:lpstr>
    </vt:vector>
  </TitlesOfParts>
  <Company>Kenyon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Nonparametric Statistics in Criminology</dc:title>
  <dc:creator>Windows User</dc:creator>
  <cp:lastModifiedBy>Windows User</cp:lastModifiedBy>
  <cp:revision>14</cp:revision>
  <dcterms:created xsi:type="dcterms:W3CDTF">2012-12-17T04:35:12Z</dcterms:created>
  <dcterms:modified xsi:type="dcterms:W3CDTF">2012-12-17T15:04:12Z</dcterms:modified>
</cp:coreProperties>
</file>